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319" r:id="rId3"/>
    <p:sldId id="311" r:id="rId4"/>
    <p:sldId id="313" r:id="rId5"/>
    <p:sldId id="314" r:id="rId6"/>
    <p:sldId id="315" r:id="rId7"/>
    <p:sldId id="316" r:id="rId8"/>
    <p:sldId id="320" r:id="rId9"/>
    <p:sldId id="307" r:id="rId10"/>
    <p:sldId id="306" r:id="rId11"/>
    <p:sldId id="308" r:id="rId12"/>
    <p:sldId id="303" r:id="rId13"/>
    <p:sldId id="304" r:id="rId14"/>
    <p:sldId id="305" r:id="rId15"/>
    <p:sldId id="300" r:id="rId16"/>
    <p:sldId id="310" r:id="rId17"/>
    <p:sldId id="318" r:id="rId18"/>
    <p:sldId id="309" r:id="rId19"/>
    <p:sldId id="321" r:id="rId2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667B21A-93A6-4615-9935-DDB1892A7136}">
          <p14:sldIdLst>
            <p14:sldId id="260"/>
            <p14:sldId id="319"/>
            <p14:sldId id="311"/>
            <p14:sldId id="313"/>
            <p14:sldId id="314"/>
            <p14:sldId id="315"/>
            <p14:sldId id="316"/>
            <p14:sldId id="320"/>
            <p14:sldId id="307"/>
            <p14:sldId id="306"/>
            <p14:sldId id="308"/>
            <p14:sldId id="303"/>
            <p14:sldId id="304"/>
            <p14:sldId id="305"/>
            <p14:sldId id="300"/>
            <p14:sldId id="310"/>
            <p14:sldId id="318"/>
            <p14:sldId id="309"/>
            <p14:sldId id="321"/>
          </p14:sldIdLst>
        </p14:section>
        <p14:section name="Раздел без заголовка" id="{6071D8FF-7542-47E8-9F3C-C300214FCCB8}">
          <p14:sldIdLst/>
        </p14:section>
        <p14:section name="Раздел без заголовка" id="{D1D95EA3-9913-4E37-920F-B8D74AEDB0F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FB3D1-96F3-40F8-8E3D-A1E56CC9CF9E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49819-C382-4932-9E4F-B74BD67B7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52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0EBD8-EE8E-4DAA-8BCC-4E0795CFE6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0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3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8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18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2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6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61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2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8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8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7A9B2-90FF-4D33-8A2B-717EFA72837C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9BFAD-4225-4457-AD1E-F7956EF5C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rusmuseum.ru/broadcas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topazcentr.ru/kogda-celovek-dumaet-kuda-obrashheny-ego-glaza-vzglyad-vliyaet-na-myslenie-i-vospriyatie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zen.ru/video/watch/61ffbd2ddd215e071c7cca06?utm_referrer=yandex.ru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11933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Симферополь, 21.03.2024 г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321" y="353811"/>
            <a:ext cx="3321513" cy="2352739"/>
          </a:xfrm>
          <a:prstGeom prst="rect">
            <a:avLst/>
          </a:prstGeom>
        </p:spPr>
      </p:pic>
      <p:sp>
        <p:nvSpPr>
          <p:cNvPr id="9" name="object 5"/>
          <p:cNvSpPr txBox="1"/>
          <p:nvPr/>
        </p:nvSpPr>
        <p:spPr>
          <a:xfrm>
            <a:off x="0" y="3194023"/>
            <a:ext cx="1219199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«Заглянуть» в мозг через взгляд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2" y="298893"/>
            <a:ext cx="2167992" cy="242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6"/>
          <p:cNvSpPr txBox="1"/>
          <p:nvPr/>
        </p:nvSpPr>
        <p:spPr>
          <a:xfrm>
            <a:off x="7340234" y="5138679"/>
            <a:ext cx="44196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70305" algn="r">
              <a:lnSpc>
                <a:spcPct val="100000"/>
              </a:lnSpc>
            </a:pPr>
            <a:r>
              <a:rPr sz="18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sz="18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химии</a:t>
            </a:r>
            <a:endParaRPr lang="ru-RU" sz="18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1170305" algn="r">
              <a:lnSpc>
                <a:spcPct val="100000"/>
              </a:lnSpc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 err="1"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высшей</a:t>
            </a:r>
            <a:r>
              <a:rPr sz="18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 err="1">
                <a:latin typeface="Arial" panose="020B0604020202020204" pitchFamily="34" charset="0"/>
                <a:cs typeface="Arial" panose="020B0604020202020204" pitchFamily="34" charset="0"/>
              </a:rPr>
              <a:t>категории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Кучер Елена Николаевна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1" y="2558995"/>
            <a:ext cx="12192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spc="-5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2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анятие</a:t>
            </a:r>
            <a:r>
              <a:rPr sz="24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теме: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2782957" y="298893"/>
            <a:ext cx="5939609" cy="17498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Муниципальное бюджетное образовательное учреждение 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>«Гимназия №1 им. И.В. Курчатова» 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>города Симферополя </a:t>
            </a:r>
            <a:r>
              <a:rPr lang="ru-RU" dirty="0" smtClean="0">
                <a:solidFill>
                  <a:prstClr val="black"/>
                </a:solidFill>
              </a:rPr>
              <a:t>Республика </a:t>
            </a:r>
            <a:r>
              <a:rPr lang="ru-RU" dirty="0">
                <a:solidFill>
                  <a:prstClr val="black"/>
                </a:solidFill>
              </a:rPr>
              <a:t>Крым </a:t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106" y="397754"/>
            <a:ext cx="11936894" cy="1325563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Движение глаз при смешанном зрительном поиске:</a:t>
            </a:r>
            <a:endParaRPr lang="ru-RU" sz="4000" dirty="0"/>
          </a:p>
        </p:txBody>
      </p:sp>
      <p:pic>
        <p:nvPicPr>
          <p:cNvPr id="1026" name="Picture 2" descr="https://usabilityin.ru/wp-content/uploads/2020/06/%D0%B4%D0%B2%D0%B8%D0%B6%D0%B5%D0%BD%D0%B8%D0%B5-%D0%B2%D0%B7%D0%B3%D0%BB%D1%8F%D0%B4%D0%B0-2.1-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/>
          <a:stretch/>
        </p:blipFill>
        <p:spPr bwMode="auto">
          <a:xfrm>
            <a:off x="82193" y="1691003"/>
            <a:ext cx="6904248" cy="41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sabilityin.ru/wp-content/uploads/2020/06/%D1%82%D0%B5%D0%BF%D0%BB%D0%BE%D0%B2%D0%B0%D1%8F-%D0%BA%D0%B0%D1%80%D1%82%D0%B0-2.1-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9370"/>
          <a:stretch/>
        </p:blipFill>
        <p:spPr bwMode="auto">
          <a:xfrm>
            <a:off x="6212439" y="1626617"/>
            <a:ext cx="5979561" cy="40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0265" y="6075836"/>
            <a:ext cx="5975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Open Sans"/>
              </a:rPr>
              <a:t>Характер движения глаз</a:t>
            </a: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                    саккады</a:t>
            </a: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44791" y="6018000"/>
            <a:ext cx="4222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2. Как надолго задерживается взгляд</a:t>
            </a: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                      фиксации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1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8209" cy="1325563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Движение глаз </a:t>
            </a:r>
            <a:r>
              <a:rPr lang="ru-RU" dirty="0" smtClean="0">
                <a:solidFill>
                  <a:srgbClr val="0070C0"/>
                </a:solidFill>
              </a:rPr>
              <a:t>при прохождении </a:t>
            </a:r>
            <a:r>
              <a:rPr lang="ru-RU" dirty="0">
                <a:solidFill>
                  <a:srgbClr val="0070C0"/>
                </a:solidFill>
              </a:rPr>
              <a:t>лабиринта</a:t>
            </a:r>
            <a:endParaRPr lang="ru-RU" dirty="0"/>
          </a:p>
        </p:txBody>
      </p:sp>
      <p:pic>
        <p:nvPicPr>
          <p:cNvPr id="1026" name="Picture 2" descr="https://usabilityin.ru/wp-content/uploads/2020/06/%D0%B4%D0%B2%D0%B8%D0%B6%D0%B5%D0%BD%D0%B8%D0%B5-%D0%B2%D0%B7%D0%B3%D0%BB%D1%8F%D0%B4%D0%B0-5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998" r="3809" b="6967"/>
          <a:stretch/>
        </p:blipFill>
        <p:spPr bwMode="auto">
          <a:xfrm>
            <a:off x="1242391" y="1580321"/>
            <a:ext cx="9153940" cy="51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447"/>
            <a:ext cx="12192000" cy="945419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</a:rPr>
              <a:t>Ассистивный комплекс альтернативной </a:t>
            </a:r>
            <a:r>
              <a:rPr lang="ru-RU" sz="4000" dirty="0" smtClean="0">
                <a:solidFill>
                  <a:srgbClr val="0070C0"/>
                </a:solidFill>
              </a:rPr>
              <a:t>коммуникации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13" y="1006866"/>
            <a:ext cx="8250317" cy="529847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6449177"/>
            <a:ext cx="12191999" cy="55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+mn-lt"/>
              </a:rPr>
              <a:t>В чем сложность отслеживания движения глаз?</a:t>
            </a:r>
            <a:br>
              <a:rPr lang="ru-RU" sz="2800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49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6580" y="221287"/>
            <a:ext cx="12438580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Программно-аппаратный комплекс </a:t>
            </a:r>
            <a:r>
              <a:rPr lang="ru-RU" sz="3600" dirty="0" smtClean="0">
                <a:solidFill>
                  <a:srgbClr val="0070C0"/>
                </a:solidFill>
              </a:rPr>
              <a:t>для </a:t>
            </a:r>
            <a:r>
              <a:rPr lang="ru-RU" sz="3600" dirty="0">
                <a:solidFill>
                  <a:srgbClr val="0070C0"/>
                </a:solidFill>
              </a:rPr>
              <a:t>оценки </a:t>
            </a:r>
            <a:r>
              <a:rPr lang="ru-RU" sz="3600" dirty="0" smtClean="0">
                <a:solidFill>
                  <a:srgbClr val="0070C0"/>
                </a:solidFill>
              </a:rPr>
              <a:t>состояния памяти и эмоционального состояния </a:t>
            </a:r>
            <a:r>
              <a:rPr lang="ru-RU" sz="3600" dirty="0">
                <a:solidFill>
                  <a:srgbClr val="0070C0"/>
                </a:solidFill>
              </a:rPr>
              <a:t>человека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22" y="1444049"/>
            <a:ext cx="7260176" cy="49053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67129" y="634942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Почему бывает непросто расшифровать результаты  эксперимента?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4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91" y="174662"/>
            <a:ext cx="12068709" cy="94522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0070C0"/>
                </a:solidFill>
              </a:rPr>
              <a:t/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Это </a:t>
            </a:r>
            <a:r>
              <a:rPr lang="ru-RU" sz="4000" dirty="0">
                <a:solidFill>
                  <a:srgbClr val="0070C0"/>
                </a:solidFill>
              </a:rPr>
              <a:t>интересно: </a:t>
            </a:r>
            <a:r>
              <a:rPr lang="ru-RU" sz="4000" dirty="0" smtClean="0">
                <a:solidFill>
                  <a:srgbClr val="0070C0"/>
                </a:solidFill>
              </a:rPr>
              <a:t/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Мультимедийная </a:t>
            </a:r>
            <a:r>
              <a:rPr lang="ru-RU" sz="4000" dirty="0">
                <a:solidFill>
                  <a:srgbClr val="0070C0"/>
                </a:solidFill>
              </a:rPr>
              <a:t>выставка «Нейроэстетика в Русском музее</a:t>
            </a:r>
            <a:r>
              <a:rPr lang="ru-RU" sz="4000" dirty="0" smtClean="0">
                <a:solidFill>
                  <a:srgbClr val="0070C0"/>
                </a:solidFill>
              </a:rPr>
              <a:t>»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18" y="2002652"/>
            <a:ext cx="5389331" cy="36335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57646" y="2188234"/>
            <a:ext cx="57466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Нейроэстетика – новое направление в науке, которое изучает эстетическое восприятие с точки зрения нейрофизиологии, психофизиологии и биохимии.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en-US" dirty="0" smtClean="0"/>
              <a:t>XVIII</a:t>
            </a:r>
            <a:r>
              <a:rPr lang="ru-RU" dirty="0" smtClean="0"/>
              <a:t> </a:t>
            </a:r>
            <a:r>
              <a:rPr lang="ru-RU" dirty="0"/>
              <a:t>веке немецкий философ </a:t>
            </a:r>
            <a:r>
              <a:rPr lang="ru-RU" dirty="0" err="1"/>
              <a:t>Баумгартен</a:t>
            </a:r>
            <a:r>
              <a:rPr lang="ru-RU" dirty="0"/>
              <a:t> ввел в научный обиход термин «эстетика» – чувственное познание прекрасного.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en-US" dirty="0" smtClean="0"/>
              <a:t>XXI</a:t>
            </a:r>
            <a:r>
              <a:rPr lang="ru-RU" dirty="0" smtClean="0"/>
              <a:t> </a:t>
            </a:r>
            <a:r>
              <a:rPr lang="ru-RU" dirty="0"/>
              <a:t>веке ответ на вопрос «что есть прекрасное?» дополнили не только философия, логика и психология,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и совершенно объективные данные по работе мозга </a:t>
            </a:r>
            <a:endParaRPr lang="ru-RU" dirty="0" smtClean="0"/>
          </a:p>
          <a:p>
            <a:r>
              <a:rPr lang="ru-RU" dirty="0" smtClean="0"/>
              <a:t>во </a:t>
            </a:r>
            <a:r>
              <a:rPr lang="ru-RU" dirty="0"/>
              <a:t>время процесса восприятия произведений искусства.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8718" y="60320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Прямая трансляция лекций и мероприятий из Центра мультимедиа Русского музея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00798" y="6032010"/>
            <a:ext cx="5023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https://media.rusmuseum.ru/broadcast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7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744" y="335515"/>
            <a:ext cx="1109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Направления и области применения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05802" y="1194322"/>
            <a:ext cx="2477160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a typeface="等线"/>
                <a:cs typeface="Times New Roman" panose="02020603050405020304" pitchFamily="18" charset="0"/>
              </a:rPr>
              <a:t>ПСИХОЛОГИЯ</a:t>
            </a:r>
            <a:endParaRPr lang="ru-RU" sz="2400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3636" y="4585058"/>
            <a:ext cx="3439296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dirty="0" smtClean="0">
                <a:ea typeface="等线"/>
                <a:cs typeface="Times New Roman" panose="02020603050405020304" pitchFamily="18" charset="0"/>
              </a:rPr>
              <a:t>ПСИХИЧЕСКОЕ ЗДОРОВЬЕ</a:t>
            </a:r>
            <a:endParaRPr lang="ru-RU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13636" y="2433696"/>
            <a:ext cx="3439296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a typeface="等线"/>
                <a:cs typeface="Times New Roman" panose="02020603050405020304" pitchFamily="18" charset="0"/>
              </a:rPr>
              <a:t>ИССЛЕДОВАНИЯ ПАМЯТИ</a:t>
            </a:r>
            <a:endParaRPr lang="ru-RU" sz="1600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0548" y="3509377"/>
            <a:ext cx="3439296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a typeface="等线"/>
                <a:cs typeface="Times New Roman" panose="02020603050405020304" pitchFamily="18" charset="0"/>
              </a:rPr>
              <a:t>ПСИХОЛОГИЯ РАЗВИТИЯ</a:t>
            </a:r>
            <a:endParaRPr lang="ru-RU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19878" y="1189334"/>
            <a:ext cx="2377361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400" dirty="0" smtClean="0">
                <a:ea typeface="等线"/>
                <a:cs typeface="Times New Roman" panose="02020603050405020304" pitchFamily="18" charset="0"/>
              </a:rPr>
              <a:t>ОБРАЗОВАНИЕ</a:t>
            </a:r>
            <a:endParaRPr lang="ru-RU" sz="2400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7933" y="1187410"/>
            <a:ext cx="2383957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400" dirty="0" smtClean="0">
                <a:ea typeface="等线"/>
                <a:cs typeface="Times New Roman" panose="02020603050405020304" pitchFamily="18" charset="0"/>
              </a:rPr>
              <a:t>БИОЛОГИЯ</a:t>
            </a:r>
            <a:endParaRPr lang="ru-RU" sz="2400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27849" y="1194322"/>
            <a:ext cx="2447343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400" dirty="0" smtClean="0">
                <a:ea typeface="等线"/>
                <a:cs typeface="Times New Roman" panose="02020603050405020304" pitchFamily="18" charset="0"/>
              </a:rPr>
              <a:t>МЕДИЦИНА</a:t>
            </a:r>
            <a:endParaRPr lang="ru-RU" sz="2400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94299" y="3509377"/>
            <a:ext cx="3439296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dirty="0" smtClean="0">
                <a:ea typeface="等线"/>
                <a:cs typeface="Times New Roman" panose="02020603050405020304" pitchFamily="18" charset="0"/>
              </a:rPr>
              <a:t>МАРКЕТИНГ</a:t>
            </a:r>
            <a:endParaRPr lang="ru-RU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93283" y="4585058"/>
            <a:ext cx="3439296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dirty="0" smtClean="0">
                <a:ea typeface="等线"/>
                <a:cs typeface="Times New Roman" panose="02020603050405020304" pitchFamily="18" charset="0"/>
              </a:rPr>
              <a:t>НЕЙРОМАРКЕТИНГ</a:t>
            </a:r>
            <a:endParaRPr lang="ru-RU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92989" y="2433696"/>
            <a:ext cx="3439296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dirty="0" smtClean="0">
                <a:ea typeface="等线"/>
                <a:cs typeface="Times New Roman" panose="02020603050405020304" pitchFamily="18" charset="0"/>
              </a:rPr>
              <a:t>ДИЗАЙН</a:t>
            </a:r>
            <a:endParaRPr lang="ru-RU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12224" y="5660739"/>
            <a:ext cx="3439296" cy="823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dirty="0" smtClean="0">
                <a:ea typeface="等线"/>
                <a:cs typeface="Times New Roman" panose="02020603050405020304" pitchFamily="18" charset="0"/>
              </a:rPr>
              <a:t>КОММЕРЧЕСКИЕ ПРИЛОЖЕНИЯ</a:t>
            </a:r>
            <a:endParaRPr lang="ru-RU" dirty="0">
              <a:ea typeface="等线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21" y="76232"/>
            <a:ext cx="10515600" cy="1325563"/>
          </a:xfrm>
        </p:spPr>
        <p:txBody>
          <a:bodyPr/>
          <a:lstStyle/>
          <a:p>
            <a:r>
              <a:rPr lang="ru-RU" smtClean="0">
                <a:solidFill>
                  <a:srgbClr val="0070C0"/>
                </a:solidFill>
              </a:rPr>
              <a:t>История айтрекинга в лицах и картинках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92392" y="1432635"/>
            <a:ext cx="9376302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1879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Эмиль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Жаваль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изучает движения глаз прямым наблюдением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3656" y="1963341"/>
            <a:ext cx="6905752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1908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Эдмунд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Хью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конструирует первый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окулограф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2624" y="2434250"/>
            <a:ext cx="6096000" cy="3886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1951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электроокулографии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2392" y="2899690"/>
            <a:ext cx="912773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1965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Альфред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Ярбус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публикует книгу "Роль движений глаз в процессе зрения"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422363"/>
            <a:ext cx="12192000" cy="886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Сейчас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Айтрекинг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доступный для широкого круга потребителей и исследователей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5" y="1183991"/>
            <a:ext cx="1043934" cy="15946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828" y="5424252"/>
            <a:ext cx="2058308" cy="13635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78" y="4599954"/>
            <a:ext cx="1785789" cy="12039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29" y="5424253"/>
            <a:ext cx="2141815" cy="13137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40" y="4584937"/>
            <a:ext cx="1746478" cy="11631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962" y="1168017"/>
            <a:ext cx="1163591" cy="16283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/>
          <a:srcRect l="52524"/>
          <a:stretch/>
        </p:blipFill>
        <p:spPr>
          <a:xfrm>
            <a:off x="607648" y="2869473"/>
            <a:ext cx="1068421" cy="16396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9644" y="4602822"/>
            <a:ext cx="1783184" cy="11452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/>
          <a:srcRect r="47905" b="3480"/>
          <a:stretch/>
        </p:blipFill>
        <p:spPr>
          <a:xfrm>
            <a:off x="10556205" y="1472581"/>
            <a:ext cx="1504087" cy="26121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9" t="17809"/>
          <a:stretch/>
        </p:blipFill>
        <p:spPr>
          <a:xfrm>
            <a:off x="2101559" y="5378292"/>
            <a:ext cx="1764087" cy="12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6355" y="5129571"/>
            <a:ext cx="1106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5. Можно ли по взгляду определить </a:t>
            </a:r>
            <a:r>
              <a:rPr lang="ru-RU" sz="2400" dirty="0"/>
              <a:t>состояние здоровья человека?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6355" y="2408040"/>
            <a:ext cx="7752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2. Что такое </a:t>
            </a:r>
            <a:r>
              <a:rPr lang="ru-RU" sz="2400" dirty="0" err="1" smtClean="0"/>
              <a:t>саккады</a:t>
            </a:r>
            <a:r>
              <a:rPr lang="ru-RU" sz="2400" dirty="0" smtClean="0"/>
              <a:t>, фиксации, </a:t>
            </a:r>
            <a:r>
              <a:rPr lang="ru-RU" sz="2400" dirty="0" err="1" smtClean="0"/>
              <a:t>айтрекеры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6354" y="3258326"/>
            <a:ext cx="10101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3. Что значит </a:t>
            </a:r>
            <a:r>
              <a:rPr lang="ru-RU" sz="2400" dirty="0" err="1" smtClean="0"/>
              <a:t>окулография</a:t>
            </a:r>
            <a:r>
              <a:rPr lang="ru-RU" sz="2400" dirty="0" smtClean="0"/>
              <a:t>, </a:t>
            </a:r>
            <a:r>
              <a:rPr lang="ru-RU" sz="2400" dirty="0" err="1" smtClean="0"/>
              <a:t>электроокулография</a:t>
            </a:r>
            <a:r>
              <a:rPr lang="ru-RU" sz="2400" dirty="0" smtClean="0"/>
              <a:t>, </a:t>
            </a:r>
            <a:r>
              <a:rPr lang="ru-RU" sz="2400" dirty="0" err="1" smtClean="0"/>
              <a:t>видеоокулография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7689" y="1557754"/>
            <a:ext cx="9748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С какой целью проводятся исследования движений глаз?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80533" y="4959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i="1" dirty="0" smtClean="0">
                <a:solidFill>
                  <a:srgbClr val="0070C0"/>
                </a:solidFill>
                <a:latin typeface="Calibri Light" panose="020F0302020204030204"/>
                <a:ea typeface="+mj-ea"/>
                <a:cs typeface="+mj-cs"/>
              </a:rPr>
              <a:t>Ещ</a:t>
            </a:r>
            <a:r>
              <a:rPr lang="ru-RU" sz="4000" i="1" dirty="0">
                <a:solidFill>
                  <a:srgbClr val="0070C0"/>
                </a:solidFill>
                <a:latin typeface="Calibri Light" panose="020F0302020204030204"/>
                <a:ea typeface="+mj-ea"/>
                <a:cs typeface="+mj-cs"/>
              </a:rPr>
              <a:t>ё</a:t>
            </a:r>
            <a:r>
              <a:rPr lang="ru-RU" sz="4000" i="1" dirty="0" smtClean="0">
                <a:solidFill>
                  <a:srgbClr val="0070C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ru-RU" sz="4000" i="1" dirty="0" smtClean="0">
                <a:solidFill>
                  <a:srgbClr val="0070C0"/>
                </a:solidFill>
                <a:latin typeface="Calibri Light" panose="020F0302020204030204"/>
                <a:ea typeface="+mj-ea"/>
                <a:cs typeface="+mj-cs"/>
              </a:rPr>
              <a:t>раз о главном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7689" y="4108612"/>
            <a:ext cx="10314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4. Существует ли взаимосвязь между направлением взгляда человека и тем, о чем он думает?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34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8654" y="4821458"/>
            <a:ext cx="1079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5. Области использовать знаний о поведении взгляда.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9805" y="2388863"/>
            <a:ext cx="10621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2. На какую часть лица мы смотрим в первую очередь.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9805" y="3266082"/>
            <a:ext cx="10753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3. Как мы рассматриваем книжки с картинками.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8654" y="1549998"/>
            <a:ext cx="10742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Как человек рассматривает картины.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478" y="495937"/>
            <a:ext cx="11181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  <a:latin typeface="Calibri Light" panose="020F0302020204030204"/>
                <a:ea typeface="+mj-ea"/>
                <a:cs typeface="+mj-cs"/>
              </a:rPr>
              <a:t>Примерные темы исследования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8656" y="4095094"/>
            <a:ext cx="10742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4. Как мы ищем выход из лабиринта.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24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9339" y="362011"/>
            <a:ext cx="8113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i="1" dirty="0" smtClean="0">
                <a:solidFill>
                  <a:srgbClr val="0070C0"/>
                </a:solidFill>
                <a:latin typeface="Calibri Light" panose="020F0302020204030204"/>
              </a:rPr>
              <a:t>Домашнее задание</a:t>
            </a:r>
            <a:endParaRPr lang="ru-RU" i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7708" y="3112747"/>
            <a:ext cx="10742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2</a:t>
            </a:r>
            <a:r>
              <a:rPr lang="ru-RU" sz="2400" dirty="0" smtClean="0"/>
              <a:t>. Как вы считаете, все ли движения глаз являются осознанными?  Можем ли мы точно сказать, сколько движений глаз мы совершаем? </a:t>
            </a:r>
          </a:p>
          <a:p>
            <a:r>
              <a:rPr lang="ru-RU" sz="2400" dirty="0" smtClean="0"/>
              <a:t>Аргументируйте свой ответ и запишите его.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7708" y="1491157"/>
            <a:ext cx="10742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Попробуйте объяснить, почему взгляд не используют как полноценную замену компьютерной мыши?  </a:t>
            </a:r>
          </a:p>
          <a:p>
            <a:r>
              <a:rPr lang="ru-RU" sz="2400" dirty="0" smtClean="0"/>
              <a:t>Запишите свой ответ.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7708" y="4919362"/>
            <a:ext cx="107423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Параграф 17, стр. 60 – 62.</a:t>
            </a:r>
          </a:p>
          <a:p>
            <a:endParaRPr lang="ru-RU" sz="2400" dirty="0"/>
          </a:p>
          <a:p>
            <a:r>
              <a:rPr lang="en-US" sz="2400" dirty="0">
                <a:hlinkClick r:id="rId2"/>
              </a:rPr>
              <a:t>https://topazcentr.ru/kogda-celovek-dumaet-kuda-obrashheny-ego-glaza-vzglyad-vliyaet-na-myslenie-i-vospriyatie</a:t>
            </a:r>
            <a:r>
              <a:rPr lang="en-US" sz="2400" dirty="0" smtClean="0">
                <a:hlinkClick r:id="rId2"/>
              </a:rPr>
              <a:t>/</a:t>
            </a:r>
            <a:r>
              <a:rPr lang="ru-RU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81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98174" y="293245"/>
            <a:ext cx="1149957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0070C0"/>
                </a:solidFill>
              </a:rPr>
              <a:t>Для чего предназначались эти устройства?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45206" y="969751"/>
            <a:ext cx="4731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 </a:t>
            </a:r>
            <a:r>
              <a:rPr lang="ru-RU" i="1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Мир </a:t>
            </a:r>
            <a:r>
              <a:rPr lang="ru-RU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каждый видит в облике ином,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И каждый прав — так много смысла в </a:t>
            </a:r>
            <a:r>
              <a:rPr lang="ru-RU" i="1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нем.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>                                                                          </a:t>
            </a:r>
            <a:r>
              <a:rPr lang="ru-RU" i="1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Гёте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114" y="1874020"/>
            <a:ext cx="3915251" cy="36923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47961" y="5566353"/>
            <a:ext cx="3306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 </a:t>
            </a:r>
            <a:r>
              <a:rPr lang="ru-RU" dirty="0"/>
              <a:t>Установка Гая </a:t>
            </a:r>
            <a:r>
              <a:rPr lang="ru-RU" dirty="0" err="1"/>
              <a:t>Басвелла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(1937 )</a:t>
            </a: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56" y="1874020"/>
            <a:ext cx="5129243" cy="26294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874935" y="5566353"/>
            <a:ext cx="2233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 </a:t>
            </a:r>
            <a:r>
              <a:rPr lang="ru-RU" dirty="0"/>
              <a:t>Установка А. </a:t>
            </a:r>
            <a:r>
              <a:rPr lang="ru-RU" dirty="0" err="1" smtClean="0"/>
              <a:t>Ярбуса</a:t>
            </a:r>
            <a:endParaRPr lang="ru-RU" dirty="0" smtClean="0"/>
          </a:p>
          <a:p>
            <a:r>
              <a:rPr lang="ru-RU" dirty="0" smtClean="0"/>
              <a:t>            (1965)</a:t>
            </a:r>
            <a:endParaRPr lang="ru-RU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27559" y="4624794"/>
            <a:ext cx="3752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 </a:t>
            </a:r>
            <a:endParaRPr lang="ru-RU" dirty="0" smtClean="0">
              <a:solidFill>
                <a:srgbClr val="000000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8002" y="4624794"/>
            <a:ext cx="339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Айтрекер Доджа и </a:t>
            </a:r>
            <a:r>
              <a:rPr lang="ru-RU" dirty="0" err="1">
                <a:solidFill>
                  <a:srgbClr val="000000"/>
                </a:solidFill>
              </a:rPr>
              <a:t>Клайна</a:t>
            </a:r>
            <a:r>
              <a:rPr lang="ru-RU" dirty="0">
                <a:solidFill>
                  <a:srgbClr val="000000"/>
                </a:solidFill>
              </a:rPr>
              <a:t> (1901)</a:t>
            </a:r>
            <a:endParaRPr lang="ru-RU" dirty="0"/>
          </a:p>
        </p:txBody>
      </p:sp>
      <p:pic>
        <p:nvPicPr>
          <p:cNvPr id="1026" name="Picture 2" descr="Yarbus_eye_tracker[1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1505" r="48475" b="5687"/>
          <a:stretch/>
        </p:blipFill>
        <p:spPr bwMode="auto">
          <a:xfrm>
            <a:off x="9788185" y="1874020"/>
            <a:ext cx="2037522" cy="37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72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1580" y="293245"/>
            <a:ext cx="7078980" cy="1325563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Луи Эмиль </a:t>
            </a:r>
            <a:r>
              <a:rPr lang="ru-RU" dirty="0" err="1" smtClean="0">
                <a:solidFill>
                  <a:srgbClr val="0070C0"/>
                </a:solidFill>
              </a:rPr>
              <a:t>Жаваль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64597" y="1548890"/>
            <a:ext cx="851120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В 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1879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году в Париже Луи 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Эмиль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b="1" dirty="0" err="1">
                <a:solidFill>
                  <a:srgbClr val="333333"/>
                </a:solidFill>
                <a:latin typeface="Arial" panose="020B0604020202020204" pitchFamily="34" charset="0"/>
              </a:rPr>
              <a:t>Жаваль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обнаружил, что в процессе чтения напечатанного текста 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глазные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яблоки не движутся монотонно, как предполагали ранее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Вместо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этого они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совершают: </a:t>
            </a:r>
          </a:p>
          <a:p>
            <a:endParaRPr lang="ru-RU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короткие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остановки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– 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фиксации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резкие 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передвижения — </a:t>
            </a:r>
            <a:r>
              <a:rPr lang="ru-RU" b="1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саккады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Данное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наблюдение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привело к возникновению важных вопросов о природе процесса чтения, которые были решены уже в XX веке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На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каких словах концентрирует своё внимание человек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?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Как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долго это происходит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?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Зачем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нужен возврат взгляда к словам, которые испытуемый уже видел?</a:t>
            </a:r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3074" name="Picture 2" descr="192px-Java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31" y="293245"/>
            <a:ext cx="2877903" cy="439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332" y="4909220"/>
            <a:ext cx="2877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Луи Эмиль </a:t>
            </a:r>
            <a:r>
              <a:rPr lang="ru-RU" dirty="0" err="1"/>
              <a:t>Жаваль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1839-1907)</a:t>
            </a:r>
          </a:p>
        </p:txBody>
      </p:sp>
    </p:spTree>
    <p:extLst>
      <p:ext uri="{BB962C8B-B14F-4D97-AF65-F5344CB8AC3E}">
        <p14:creationId xmlns:p14="http://schemas.microsoft.com/office/powerpoint/2010/main" val="2466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Hue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96" y="1581248"/>
            <a:ext cx="5187003" cy="357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53" y="241704"/>
            <a:ext cx="11992999" cy="927599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70C0"/>
                </a:solidFill>
              </a:rPr>
              <a:t>Эдмунд Хью</a:t>
            </a: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 descr="https://sysblok.ru/wp-content/uploads/2023/10/imag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40" y="1218270"/>
            <a:ext cx="4712485" cy="364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dmund_Burke_Huey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4" y="242395"/>
            <a:ext cx="2091821" cy="29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5215" y="3170946"/>
            <a:ext cx="2091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Open Sans"/>
              </a:rPr>
              <a:t>Эдмунд Хью </a:t>
            </a:r>
            <a:endParaRPr lang="ru-RU" i="1" dirty="0" smtClean="0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i="1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ru-RU" i="1" dirty="0">
                <a:solidFill>
                  <a:srgbClr val="000000"/>
                </a:solidFill>
                <a:latin typeface="Open Sans"/>
              </a:rPr>
              <a:t>1870–1913)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5214" y="5257264"/>
            <a:ext cx="11689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-apple-system"/>
              </a:rPr>
              <a:t>Результат записи движений глаз во время чтения текста с помощью прибора Хью. </a:t>
            </a:r>
          </a:p>
          <a:p>
            <a:endParaRPr lang="ru-RU" sz="2000" dirty="0" smtClean="0">
              <a:latin typeface="-apple-system"/>
            </a:endParaRPr>
          </a:p>
          <a:p>
            <a:r>
              <a:rPr lang="ru-RU" sz="2000" dirty="0" smtClean="0">
                <a:latin typeface="-apple-system"/>
              </a:rPr>
              <a:t>Схема устройства Эдмунда Хью для отслеживания взгляда (слева) и записанные при этом траектории взгляда (справа). Жирные точки – фиксации взгляда, между ними – </a:t>
            </a:r>
            <a:r>
              <a:rPr lang="ru-RU" sz="2000" dirty="0" err="1" smtClean="0">
                <a:latin typeface="-apple-system"/>
              </a:rPr>
              <a:t>саккады</a:t>
            </a:r>
            <a:r>
              <a:rPr lang="ru-RU" sz="2000" dirty="0" smtClean="0">
                <a:latin typeface="-apple-system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47660" y="4882332"/>
            <a:ext cx="3779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Портрет </a:t>
            </a:r>
            <a:r>
              <a:rPr lang="ru-RU" sz="1200" dirty="0"/>
              <a:t>Хью на фоне добавлен </a:t>
            </a:r>
            <a:r>
              <a:rPr lang="ru-RU" sz="1200" dirty="0" smtClean="0"/>
              <a:t>иллюстратором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510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871"/>
            <a:ext cx="1210056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                                Альфред Ярбус</a:t>
            </a:r>
            <a:endParaRPr lang="ru-RU" dirty="0"/>
          </a:p>
        </p:txBody>
      </p:sp>
      <p:pic>
        <p:nvPicPr>
          <p:cNvPr id="1029" name="Picture 5" descr="https://sysblok.ru/wp-content/uploads/2023/10/image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72" y="1458986"/>
            <a:ext cx="5056629" cy="473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MC3563050_i-precption-1-7-g000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2" y="313004"/>
            <a:ext cx="4200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1077" y="3559774"/>
            <a:ext cx="3375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Open Sans"/>
              </a:rPr>
              <a:t>А. Ярбус в 1944 году и 1980-х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48790" y="6287612"/>
            <a:ext cx="2400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Установка А.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Ярбуса</a:t>
            </a:r>
            <a:endParaRPr lang="ru-RU" dirty="0"/>
          </a:p>
        </p:txBody>
      </p:sp>
      <p:pic>
        <p:nvPicPr>
          <p:cNvPr id="2050" name="Picture 2" descr="https://sysblok.ru/wp-content/uploads/2023/10/ima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2" y="3975725"/>
            <a:ext cx="4200525" cy="288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" y="365125"/>
            <a:ext cx="11932543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Траектория взгляда человека при различных задачах</a:t>
            </a:r>
            <a:endParaRPr lang="ru-RU" sz="4000" dirty="0"/>
          </a:p>
        </p:txBody>
      </p:sp>
      <p:pic>
        <p:nvPicPr>
          <p:cNvPr id="4098" name="Picture 2" descr="yarbus7_FINA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16" y="1585251"/>
            <a:ext cx="4381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mblr_n7e1kbX94t1tebxyeo8_r1_5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5" y="1585251"/>
            <a:ext cx="4381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7395" y="6048750"/>
            <a:ext cx="5323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Сколько времени отсутствовал тот, кого "не ждали</a:t>
            </a:r>
            <a:r>
              <a:rPr lang="ru-RU" dirty="0" smtClean="0"/>
              <a:t>"?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96875" y="6048750"/>
            <a:ext cx="413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Оцените уровень благосостояния семьи</a:t>
            </a:r>
          </a:p>
        </p:txBody>
      </p:sp>
    </p:spTree>
    <p:extLst>
      <p:ext uri="{BB962C8B-B14F-4D97-AF65-F5344CB8AC3E}">
        <p14:creationId xmlns:p14="http://schemas.microsoft.com/office/powerpoint/2010/main" val="37426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" y="229099"/>
            <a:ext cx="12173937" cy="64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31913"/>
          <a:stretch/>
        </p:blipFill>
        <p:spPr>
          <a:xfrm>
            <a:off x="3894727" y="0"/>
            <a:ext cx="699334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8101" y="1594899"/>
            <a:ext cx="22536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-apple-system"/>
              </a:rPr>
              <a:t>ЭТО ИНТЕРЕСНО</a:t>
            </a:r>
          </a:p>
          <a:p>
            <a:endParaRPr lang="ru-RU" dirty="0" smtClean="0">
              <a:latin typeface="-apple-system"/>
            </a:endParaRPr>
          </a:p>
          <a:p>
            <a:r>
              <a:rPr lang="ru-RU" dirty="0" smtClean="0">
                <a:latin typeface="-apple-system"/>
              </a:rPr>
              <a:t>На </a:t>
            </a:r>
            <a:r>
              <a:rPr lang="ru-RU" dirty="0">
                <a:latin typeface="-apple-system"/>
              </a:rPr>
              <a:t>какую часть </a:t>
            </a:r>
            <a:endParaRPr lang="ru-RU" dirty="0" smtClean="0">
              <a:latin typeface="-apple-system"/>
            </a:endParaRPr>
          </a:p>
          <a:p>
            <a:r>
              <a:rPr lang="ru-RU" dirty="0" smtClean="0">
                <a:latin typeface="-apple-system"/>
              </a:rPr>
              <a:t>лица </a:t>
            </a:r>
            <a:r>
              <a:rPr lang="ru-RU" dirty="0">
                <a:latin typeface="-apple-system"/>
              </a:rPr>
              <a:t>люди смотрят в первую очередь</a:t>
            </a:r>
            <a:r>
              <a:rPr lang="ru-RU" dirty="0" smtClean="0">
                <a:latin typeface="-apple-system"/>
              </a:rPr>
              <a:t>?</a:t>
            </a:r>
          </a:p>
          <a:p>
            <a:endParaRPr lang="ru-RU" dirty="0">
              <a:latin typeface="-apple-system"/>
            </a:endParaRPr>
          </a:p>
          <a:p>
            <a:r>
              <a:rPr lang="ru-RU" dirty="0" smtClean="0">
                <a:latin typeface="-apple-system"/>
              </a:rPr>
              <a:t> </a:t>
            </a:r>
          </a:p>
          <a:p>
            <a:r>
              <a:rPr lang="ru-RU" dirty="0" smtClean="0">
                <a:latin typeface="-apple-system"/>
              </a:rPr>
              <a:t>Какую </a:t>
            </a:r>
            <a:r>
              <a:rPr lang="ru-RU" dirty="0">
                <a:latin typeface="-apple-system"/>
              </a:rPr>
              <a:t>информацию можно получить?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8101" y="4942054"/>
            <a:ext cx="2216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dzen.ru/video/watch/61ffbd2ddd215e071c7cca06?utm_referrer=yandex.ru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Движение глаз при </a:t>
            </a:r>
            <a:r>
              <a:rPr lang="ru-RU" dirty="0" smtClean="0">
                <a:solidFill>
                  <a:srgbClr val="0070C0"/>
                </a:solidFill>
              </a:rPr>
              <a:t>чтении</a:t>
            </a:r>
            <a:endParaRPr lang="ru-RU" dirty="0"/>
          </a:p>
        </p:txBody>
      </p:sp>
      <p:pic>
        <p:nvPicPr>
          <p:cNvPr id="2050" name="Picture 2" descr="https://usabilityin.ru/wp-content/uploads/2020/06/%D0%B4%D0%B2%D0%B8%D0%B6%D0%B5%D0%BD%D0%B8%D0%B5-%D0%B2%D0%B7%D0%B3%D0%BB%D1%8F%D0%B4%D0%B0-3.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11393" r="3635" b="3312"/>
          <a:stretch/>
        </p:blipFill>
        <p:spPr bwMode="auto">
          <a:xfrm>
            <a:off x="0" y="1991725"/>
            <a:ext cx="6179274" cy="313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sabilityin.ru/wp-content/uploads/2020/06/%D1%82%D0%B5%D0%BF%D0%BB%D0%BE%D0%B2%D0%B0%D1%8F-%D0%BA%D0%B0%D1%80%D1%82%D0%B0-3.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7437" r="2562" b="3380"/>
          <a:stretch/>
        </p:blipFill>
        <p:spPr bwMode="auto">
          <a:xfrm>
            <a:off x="6096000" y="1858161"/>
            <a:ext cx="6041875" cy="313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1493" y="5467294"/>
            <a:ext cx="5975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Open Sans"/>
              </a:rPr>
              <a:t>Характер движения глаз </a:t>
            </a: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               саккады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03992" y="5467294"/>
            <a:ext cx="4222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2. Как надолго задерживается взгляд</a:t>
            </a: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                        фиксации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57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565</Words>
  <Application>Microsoft Office PowerPoint</Application>
  <PresentationFormat>Широкоэкранный</PresentationFormat>
  <Paragraphs>116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-apple-system</vt:lpstr>
      <vt:lpstr>Arial</vt:lpstr>
      <vt:lpstr>Arial Narrow</vt:lpstr>
      <vt:lpstr>Calibri</vt:lpstr>
      <vt:lpstr>Calibri Light</vt:lpstr>
      <vt:lpstr>Open Sans</vt:lpstr>
      <vt:lpstr>Times New Roman</vt:lpstr>
      <vt:lpstr>Times New Roman Cyr</vt:lpstr>
      <vt:lpstr>等线</vt:lpstr>
      <vt:lpstr>Тема Office</vt:lpstr>
      <vt:lpstr>Презентация PowerPoint</vt:lpstr>
      <vt:lpstr>Презентация PowerPoint</vt:lpstr>
      <vt:lpstr>Луи Эмиль Жаваль</vt:lpstr>
      <vt:lpstr> Эдмунд Хью </vt:lpstr>
      <vt:lpstr>                                Альфред Ярбус</vt:lpstr>
      <vt:lpstr>Траектория взгляда человека при различных задачах</vt:lpstr>
      <vt:lpstr>Презентация PowerPoint</vt:lpstr>
      <vt:lpstr>Презентация PowerPoint</vt:lpstr>
      <vt:lpstr>Движение глаз при чтении</vt:lpstr>
      <vt:lpstr>Движение глаз при смешанном зрительном поиске:</vt:lpstr>
      <vt:lpstr>Движение глаз при прохождении лабиринта</vt:lpstr>
      <vt:lpstr>Ассистивный комплекс альтернативной коммуникации</vt:lpstr>
      <vt:lpstr>Программно-аппаратный комплекс для оценки состояния памяти и эмоционального состояния человека</vt:lpstr>
      <vt:lpstr>  Это интересно:  Мультимедийная выставка «Нейроэстетика в Русском музее» </vt:lpstr>
      <vt:lpstr>Презентация PowerPoint</vt:lpstr>
      <vt:lpstr>История айтрекинга в лицах и картинках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Карпухин Алексей Владимирович</dc:creator>
  <cp:lastModifiedBy>Асанова Лидия Ивановна</cp:lastModifiedBy>
  <cp:revision>217</cp:revision>
  <cp:lastPrinted>2023-03-01T10:45:42Z</cp:lastPrinted>
  <dcterms:created xsi:type="dcterms:W3CDTF">2023-01-20T11:35:36Z</dcterms:created>
  <dcterms:modified xsi:type="dcterms:W3CDTF">2024-03-18T07:29:39Z</dcterms:modified>
</cp:coreProperties>
</file>